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41"/>
  </p:notesMasterIdLst>
  <p:sldIdLst>
    <p:sldId id="650" r:id="rId2"/>
    <p:sldId id="682" r:id="rId3"/>
    <p:sldId id="658" r:id="rId4"/>
    <p:sldId id="684" r:id="rId5"/>
    <p:sldId id="683" r:id="rId6"/>
    <p:sldId id="685" r:id="rId7"/>
    <p:sldId id="686" r:id="rId8"/>
    <p:sldId id="651" r:id="rId9"/>
    <p:sldId id="687" r:id="rId10"/>
    <p:sldId id="655" r:id="rId11"/>
    <p:sldId id="659" r:id="rId12"/>
    <p:sldId id="661" r:id="rId13"/>
    <p:sldId id="690" r:id="rId14"/>
    <p:sldId id="689" r:id="rId15"/>
    <p:sldId id="691" r:id="rId16"/>
    <p:sldId id="663" r:id="rId17"/>
    <p:sldId id="670" r:id="rId18"/>
    <p:sldId id="668" r:id="rId19"/>
    <p:sldId id="697" r:id="rId20"/>
    <p:sldId id="671" r:id="rId21"/>
    <p:sldId id="678" r:id="rId22"/>
    <p:sldId id="688" r:id="rId23"/>
    <p:sldId id="692" r:id="rId24"/>
    <p:sldId id="677" r:id="rId25"/>
    <p:sldId id="672" r:id="rId26"/>
    <p:sldId id="673" r:id="rId27"/>
    <p:sldId id="698" r:id="rId28"/>
    <p:sldId id="675" r:id="rId29"/>
    <p:sldId id="699" r:id="rId30"/>
    <p:sldId id="676" r:id="rId31"/>
    <p:sldId id="700" r:id="rId32"/>
    <p:sldId id="701" r:id="rId33"/>
    <p:sldId id="665" r:id="rId34"/>
    <p:sldId id="666" r:id="rId35"/>
    <p:sldId id="667" r:id="rId36"/>
    <p:sldId id="664" r:id="rId37"/>
    <p:sldId id="693" r:id="rId38"/>
    <p:sldId id="695" r:id="rId39"/>
    <p:sldId id="696" r:id="rId40"/>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5" autoAdjust="0"/>
    <p:restoredTop sz="95386" autoAdjust="0"/>
  </p:normalViewPr>
  <p:slideViewPr>
    <p:cSldViewPr snapToGrid="0" showGuides="1">
      <p:cViewPr>
        <p:scale>
          <a:sx n="100" d="100"/>
          <a:sy n="100" d="100"/>
        </p:scale>
        <p:origin x="882" y="84"/>
      </p:cViewPr>
      <p:guideLst>
        <p:guide orient="horz" pos="1633"/>
        <p:guide orient="horz" pos="4355"/>
        <p:guide orient="horz" pos="447"/>
        <p:guide pos="3345"/>
        <p:guide pos="6486"/>
        <p:guide pos="254"/>
        <p:guide pos="4956"/>
        <p:guide pos="1651"/>
        <p:guide pos="1826"/>
        <p:guide pos="3232"/>
        <p:guide orient="horz" pos="329"/>
        <p:guide orient="horz" pos="2238"/>
        <p:guide orient="horz" pos="430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2" Type="http://schemas.openxmlformats.org/officeDocument/2006/relationships/hyperlink" Target="http://qgis.org/en/site/forusers/download.html" TargetMode="External"/><Relationship Id="rId1" Type="http://schemas.openxmlformats.org/officeDocument/2006/relationships/slideLayout" Target="../slideLayouts/slideLayout2.xml"/><Relationship Id="rId4" Type="http://schemas.openxmlformats.org/officeDocument/2006/relationships/hyperlink" Target="https://github.com/SpaceGroupUCL/qgisSpaceSyntaxToolkit/wiki/Install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Gil</a:t>
            </a: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pPr>
            <a:r>
              <a:rPr lang="en-US" sz="1400" dirty="0">
                <a:latin typeface="Gill Sans"/>
                <a:cs typeface="Gill Sans"/>
              </a:rPr>
              <a:t>Stephen Law</a:t>
            </a:r>
          </a:p>
          <a:p>
            <a:pPr algn="ctr" eaLnBrk="1" hangingPunct="1">
              <a:spcBef>
                <a:spcPct val="20000"/>
              </a:spcBef>
              <a:buFont typeface="Arial" charset="0"/>
              <a:buNone/>
            </a:pPr>
            <a:r>
              <a:rPr lang="en-US" sz="1400" dirty="0">
                <a:latin typeface="Gill Sans"/>
                <a:cs typeface="Gill Sans"/>
              </a:rPr>
              <a:t>Laurens </a:t>
            </a:r>
            <a:r>
              <a:rPr lang="en-US" sz="1400" dirty="0" err="1">
                <a:latin typeface="Gill Sans"/>
                <a:cs typeface="Gill Sans"/>
              </a:rPr>
              <a:t>Versluis</a:t>
            </a:r>
            <a:endParaRPr lang="en-US" sz="1400" dirty="0">
              <a:latin typeface="Gill Sans"/>
              <a:cs typeface="Gill Sans"/>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Installation and Settings</a:t>
            </a:r>
          </a:p>
        </p:txBody>
      </p:sp>
    </p:spTree>
    <p:extLst>
      <p:ext uri="{BB962C8B-B14F-4D97-AF65-F5344CB8AC3E}">
        <p14:creationId xmlns:p14="http://schemas.microsoft.com/office/powerpoint/2010/main" val="108872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Plugins</a:t>
            </a:r>
          </a:p>
        </p:txBody>
      </p:sp>
      <p:sp>
        <p:nvSpPr>
          <p:cNvPr id="5" name="Rectangle 4"/>
          <p:cNvSpPr/>
          <p:nvPr/>
        </p:nvSpPr>
        <p:spPr>
          <a:xfrm>
            <a:off x="7020392" y="3327839"/>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1558782" y="6608973"/>
            <a:ext cx="1806692" cy="307777"/>
          </a:xfrm>
          <a:prstGeom prst="rect">
            <a:avLst/>
          </a:prstGeom>
        </p:spPr>
        <p:txBody>
          <a:bodyPr wrap="square">
            <a:spAutoFit/>
          </a:bodyPr>
          <a:lstStyle/>
          <a:p>
            <a:r>
              <a:rPr lang="en-GB" sz="1400" dirty="0" err="1"/>
              <a:t>UrbanDataInput</a:t>
            </a:r>
            <a:r>
              <a:rPr lang="en-GB" sz="1400" dirty="0"/>
              <a:t> Tool</a:t>
            </a:r>
          </a:p>
        </p:txBody>
      </p:sp>
      <p:sp>
        <p:nvSpPr>
          <p:cNvPr id="9" name="Rectangle 8"/>
          <p:cNvSpPr/>
          <p:nvPr/>
        </p:nvSpPr>
        <p:spPr>
          <a:xfrm>
            <a:off x="1572785" y="3335773"/>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7000478" y="6605786"/>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4510088"/>
            <a:ext cx="2928031" cy="1725312"/>
          </a:xfrm>
          <a:prstGeom prst="rect">
            <a:avLst/>
          </a:prstGeom>
          <a:ln>
            <a:noFill/>
          </a:ln>
        </p:spPr>
      </p:pic>
      <p:pic>
        <p:nvPicPr>
          <p:cNvPr id="3" name="Picture 2">
            <a:extLst>
              <a:ext uri="{FF2B5EF4-FFF2-40B4-BE49-F238E27FC236}">
                <a16:creationId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679726" y="3708312"/>
            <a:ext cx="1566907" cy="294844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7501" y="709613"/>
            <a:ext cx="2593120" cy="239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4A1FD1-3EE5-4243-A165-B2A34DC0E419}"/>
              </a:ext>
            </a:extLst>
          </p:cNvPr>
          <p:cNvPicPr>
            <a:picLocks noChangeAspect="1"/>
          </p:cNvPicPr>
          <p:nvPr/>
        </p:nvPicPr>
        <p:blipFill>
          <a:blip r:embed="rId6"/>
          <a:stretch>
            <a:fillRect/>
          </a:stretch>
        </p:blipFill>
        <p:spPr>
          <a:xfrm>
            <a:off x="1452117" y="709613"/>
            <a:ext cx="1995646" cy="2673854"/>
          </a:xfrm>
          <a:prstGeom prst="rect">
            <a:avLst/>
          </a:prstGeom>
        </p:spPr>
      </p:pic>
    </p:spTree>
    <p:extLst>
      <p:ext uri="{BB962C8B-B14F-4D97-AF65-F5344CB8AC3E}">
        <p14:creationId xmlns:p14="http://schemas.microsoft.com/office/powerpoint/2010/main" val="111576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Flowchart</a:t>
            </a:r>
          </a:p>
        </p:txBody>
      </p:sp>
      <p:cxnSp>
        <p:nvCxnSpPr>
          <p:cNvPr id="15" name="Straight Connector 14"/>
          <p:cNvCxnSpPr>
            <a:stCxn id="5" idx="2"/>
            <a:endCxn id="6" idx="0"/>
          </p:cNvCxnSpPr>
          <p:nvPr/>
        </p:nvCxnSpPr>
        <p:spPr bwMode="auto">
          <a:xfrm>
            <a:off x="5191659" y="1378486"/>
            <a:ext cx="0" cy="41851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3774021" y="2049000"/>
            <a:ext cx="2593975" cy="1083448"/>
            <a:chOff x="2390775" y="1342200"/>
            <a:chExt cx="2593975" cy="1722901"/>
          </a:xfrm>
        </p:grpSpPr>
        <p:cxnSp>
          <p:nvCxnSpPr>
            <p:cNvPr id="17" name="Straight Connector 16"/>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342200"/>
              <a:ext cx="0" cy="1439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781300"/>
              <a:ext cx="0" cy="2838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a:cxnSpLocks/>
            </p:cNvCxnSpPr>
            <p:nvPr/>
          </p:nvCxnSpPr>
          <p:spPr bwMode="auto">
            <a:xfrm>
              <a:off x="2390775" y="2781300"/>
              <a:ext cx="0" cy="2330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466787"/>
            <a:ext cx="2593975" cy="692688"/>
            <a:chOff x="2390775" y="2455031"/>
            <a:chExt cx="2593975" cy="692688"/>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p:cNvCxnSpPr>
            <p:nvPr/>
          </p:nvCxnSpPr>
          <p:spPr bwMode="auto">
            <a:xfrm rot="10800000" flipV="1">
              <a:off x="3575050" y="2455031"/>
              <a:ext cx="0" cy="326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469025"/>
            <a:ext cx="2593975" cy="622300"/>
            <a:chOff x="2390775" y="2516997"/>
            <a:chExt cx="2593975" cy="622300"/>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3579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a:cxnSpLocks/>
            </p:cNvCxnSpPr>
            <p:nvPr/>
          </p:nvCxnSpPr>
          <p:spPr bwMode="auto">
            <a:xfrm>
              <a:off x="2390775" y="2781300"/>
              <a:ext cx="0" cy="31354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32"/>
          <p:cNvGrpSpPr/>
          <p:nvPr/>
        </p:nvGrpSpPr>
        <p:grpSpPr>
          <a:xfrm rot="10800000">
            <a:off x="3770846" y="5362613"/>
            <a:ext cx="2593975" cy="575573"/>
            <a:chOff x="2390775" y="2498955"/>
            <a:chExt cx="2593975" cy="575573"/>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575050" y="2498955"/>
              <a:ext cx="0" cy="2823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4182009"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4182009"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119950"/>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042463"/>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4964976"/>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82009" y="588748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spTree>
    <p:extLst>
      <p:ext uri="{BB962C8B-B14F-4D97-AF65-F5344CB8AC3E}">
        <p14:creationId xmlns:p14="http://schemas.microsoft.com/office/powerpoint/2010/main" val="305452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5" name="Oval 4"/>
          <p:cNvSpPr/>
          <p:nvPr/>
        </p:nvSpPr>
        <p:spPr bwMode="auto">
          <a:xfrm>
            <a:off x="466362" y="13509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720710"/>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models</a:t>
            </a:r>
          </a:p>
          <a:p>
            <a:pPr>
              <a:lnSpc>
                <a:spcPct val="150000"/>
              </a:lnSpc>
            </a:pP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5" name="Oval 4"/>
          <p:cNvSpPr/>
          <p:nvPr/>
        </p:nvSpPr>
        <p:spPr bwMode="auto">
          <a:xfrm>
            <a:off x="466362" y="224315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4" name="Picture 3">
            <a:extLst>
              <a:ext uri="{FF2B5EF4-FFF2-40B4-BE49-F238E27FC236}">
                <a16:creationId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Tree>
    <p:extLst>
      <p:ext uri="{BB962C8B-B14F-4D97-AF65-F5344CB8AC3E}">
        <p14:creationId xmlns:p14="http://schemas.microsoft.com/office/powerpoint/2010/main" val="394278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349789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Tree>
    <p:extLst>
      <p:ext uri="{BB962C8B-B14F-4D97-AF65-F5344CB8AC3E}">
        <p14:creationId xmlns:p14="http://schemas.microsoft.com/office/powerpoint/2010/main" val="345710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Abhimanyu</a:t>
            </a:r>
            <a:r>
              <a:rPr lang="en-GB" sz="1400" b="1" dirty="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a:latin typeface="Gill Sans"/>
                <a:cs typeface="Gill Sans"/>
              </a:rPr>
              <a:t>MSc?</a:t>
            </a:r>
          </a:p>
          <a:p>
            <a:pPr>
              <a:lnSpc>
                <a:spcPct val="150000"/>
              </a:lnSpc>
            </a:pPr>
            <a:r>
              <a:rPr lang="en-GB" sz="1400" dirty="0">
                <a:latin typeface="Gill Sans"/>
                <a:cs typeface="Gill Sans"/>
              </a:rPr>
              <a:t>Associate,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Ioanna Kolovou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Ltd</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Ltd</a:t>
            </a: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simplification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944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Network analysis</a:t>
            </a:r>
            <a:endParaRPr lang="en-US" dirty="0">
              <a:solidFill>
                <a:srgbClr val="FF6600"/>
              </a:solidFill>
              <a:latin typeface="Gill Sans"/>
              <a:cs typeface="Gill Sans"/>
            </a:endParaRPr>
          </a:p>
        </p:txBody>
      </p:sp>
    </p:spTree>
    <p:extLst>
      <p:ext uri="{BB962C8B-B14F-4D97-AF65-F5344CB8AC3E}">
        <p14:creationId xmlns:p14="http://schemas.microsoft.com/office/powerpoint/2010/main" val="48591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layers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5" name="Oval 4"/>
          <p:cNvSpPr/>
          <p:nvPr/>
        </p:nvSpPr>
        <p:spPr bwMode="auto">
          <a:xfrm>
            <a:off x="466362" y="314168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A0F7-FE9E-42B7-BBB4-44022CA24CF8}"/>
              </a:ext>
            </a:extLst>
          </p:cNvPr>
          <p:cNvPicPr>
            <a:picLocks noChangeAspect="1"/>
          </p:cNvPicPr>
          <p:nvPr/>
        </p:nvPicPr>
        <p:blipFill rotWithShape="1">
          <a:blip r:embed="rId2">
            <a:extLst>
              <a:ext uri="{28A0092B-C50C-407E-A947-70E740481C1C}">
                <a14:useLocalDpi xmlns:a14="http://schemas.microsoft.com/office/drawing/2010/main" val="0"/>
              </a:ext>
            </a:extLst>
          </a:blip>
          <a:srcRect b="4521"/>
          <a:stretch/>
        </p:blipFill>
        <p:spPr>
          <a:xfrm>
            <a:off x="910372" y="563064"/>
            <a:ext cx="8171330" cy="489476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8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6009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Tree>
    <p:extLst>
      <p:ext uri="{BB962C8B-B14F-4D97-AF65-F5344CB8AC3E}">
        <p14:creationId xmlns:p14="http://schemas.microsoft.com/office/powerpoint/2010/main" val="3993599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Tree>
    <p:extLst>
      <p:ext uri="{BB962C8B-B14F-4D97-AF65-F5344CB8AC3E}">
        <p14:creationId xmlns:p14="http://schemas.microsoft.com/office/powerpoint/2010/main" val="3624784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10713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24" y="673100"/>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24" y="3009899"/>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6098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Tree>
    <p:extLst>
      <p:ext uri="{BB962C8B-B14F-4D97-AF65-F5344CB8AC3E}">
        <p14:creationId xmlns:p14="http://schemas.microsoft.com/office/powerpoint/2010/main" val="903915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82092"/>
          </a:xfrm>
          <a:prstGeom prst="rect">
            <a:avLst/>
          </a:prstGeom>
          <a:noFill/>
        </p:spPr>
        <p:txBody>
          <a:bodyPr wrap="square" rtlCol="0">
            <a:spAutoFit/>
          </a:bodyPr>
          <a:lstStyle/>
          <a:p>
            <a:pPr>
              <a:lnSpc>
                <a:spcPct val="150000"/>
              </a:lnSpc>
            </a:pPr>
            <a:r>
              <a:rPr lang="en-GB" sz="1400" b="1" dirty="0">
                <a:latin typeface="Gill Sans"/>
                <a:cs typeface="Gill Sans"/>
              </a:rPr>
              <a:t>Creating catchments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4</a:t>
            </a:r>
          </a:p>
        </p:txBody>
      </p:sp>
      <p:sp>
        <p:nvSpPr>
          <p:cNvPr id="5" name="Oval 4"/>
          <p:cNvSpPr/>
          <p:nvPr/>
        </p:nvSpPr>
        <p:spPr bwMode="auto">
          <a:xfrm>
            <a:off x="466362" y="4039570"/>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19601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861066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Tree>
    <p:extLst>
      <p:ext uri="{BB962C8B-B14F-4D97-AF65-F5344CB8AC3E}">
        <p14:creationId xmlns:p14="http://schemas.microsoft.com/office/powerpoint/2010/main" val="1603911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1345842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Tree>
    <p:extLst>
      <p:ext uri="{BB962C8B-B14F-4D97-AF65-F5344CB8AC3E}">
        <p14:creationId xmlns:p14="http://schemas.microsoft.com/office/powerpoint/2010/main" val="2756084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5</a:t>
            </a:r>
          </a:p>
        </p:txBody>
      </p:sp>
      <p:sp>
        <p:nvSpPr>
          <p:cNvPr id="6" name="Oval 5">
            <a:extLst>
              <a:ext uri="{FF2B5EF4-FFF2-40B4-BE49-F238E27FC236}">
                <a16:creationId xmlns:a16="http://schemas.microsoft.com/office/drawing/2014/main" id="{C22D233B-1383-4F92-97AC-9484EFABB32A}"/>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research</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6" name="Oval 5">
            <a:extLst>
              <a:ext uri="{FF2B5EF4-FFF2-40B4-BE49-F238E27FC236}">
                <a16:creationId xmlns:a16="http://schemas.microsoft.com/office/drawing/2014/main" id="{802817B9-5E30-457D-B8E4-119B97AB3DEE}"/>
              </a:ext>
            </a:extLst>
          </p:cNvPr>
          <p:cNvSpPr/>
          <p:nvPr/>
        </p:nvSpPr>
        <p:spPr bwMode="auto">
          <a:xfrm>
            <a:off x="466362" y="4929205"/>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4737193"/>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limited repository:</a:t>
            </a: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spacesyntax</a:t>
            </a:r>
            <a:r>
              <a:rPr lang="en-GB" sz="1400" dirty="0">
                <a:latin typeface="Gill Sans"/>
                <a:cs typeface="Gill Sans"/>
              </a:rPr>
              <a:t> </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75908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graphicFrame>
        <p:nvGraphicFramePr>
          <p:cNvPr id="8" name="Table 7"/>
          <p:cNvGraphicFramePr>
            <a:graphicFrameLocks noGrp="1"/>
          </p:cNvGraphicFramePr>
          <p:nvPr>
            <p:extLst>
              <p:ext uri="{D42A27DB-BD31-4B8C-83A1-F6EECF244321}">
                <p14:modId xmlns:p14="http://schemas.microsoft.com/office/powerpoint/2010/main" val="3851271442"/>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a16="http://schemas.microsoft.com/office/drawing/2014/main" val="20000"/>
                    </a:ext>
                  </a:extLst>
                </a:gridCol>
                <a:gridCol w="1769897">
                  <a:extLst>
                    <a:ext uri="{9D8B030D-6E8A-4147-A177-3AD203B41FA5}">
                      <a16:colId xmlns:a16="http://schemas.microsoft.com/office/drawing/2014/main" val="20001"/>
                    </a:ext>
                  </a:extLst>
                </a:gridCol>
                <a:gridCol w="1429185">
                  <a:extLst>
                    <a:ext uri="{9D8B030D-6E8A-4147-A177-3AD203B41FA5}">
                      <a16:colId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3</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0</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2</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5304081" y="5273355"/>
            <a:ext cx="3305162"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3 participant’s responses…</a:t>
            </a:r>
          </a:p>
        </p:txBody>
      </p:sp>
    </p:spTree>
    <p:extLst>
      <p:ext uri="{BB962C8B-B14F-4D97-AF65-F5344CB8AC3E}">
        <p14:creationId xmlns:p14="http://schemas.microsoft.com/office/powerpoint/2010/main" val="331895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Space syntax theory and methods</a:t>
            </a:r>
          </a:p>
          <a:p>
            <a:pPr>
              <a:lnSpc>
                <a:spcPct val="150000"/>
              </a:lnSpc>
            </a:pPr>
            <a:endParaRPr lang="en-GB" sz="1400" b="1" dirty="0">
              <a:latin typeface="Gill Sans"/>
              <a:cs typeface="Gill Sans"/>
            </a:endParaRPr>
          </a:p>
          <a:p>
            <a:pPr>
              <a:lnSpc>
                <a:spcPct val="150000"/>
              </a:lnSpc>
            </a:pPr>
            <a:r>
              <a:rPr lang="en-GB" sz="1400" b="1" dirty="0">
                <a:latin typeface="Gill Sans"/>
                <a:cs typeface="Gill Sans"/>
              </a:rPr>
              <a:t>and the SST project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p:nvPr/>
        </p:nvSpPr>
        <p:spPr bwMode="auto">
          <a:xfrm>
            <a:off x="466362" y="457746"/>
            <a:ext cx="127363" cy="127363"/>
          </a:xfrm>
          <a:prstGeom prst="ellipse">
            <a:avLst/>
          </a:prstGeom>
          <a:no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8061139"/>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15001</TotalTime>
  <Words>972</Words>
  <Application>Microsoft Office PowerPoint</Application>
  <PresentationFormat>Custom</PresentationFormat>
  <Paragraphs>257</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ＭＳ Ｐゴシック</vt:lpstr>
      <vt:lpstr>Arial</vt:lpstr>
      <vt:lpstr>Century Gothic</vt:lpstr>
      <vt:lpstr>Garamond</vt:lpstr>
      <vt:lpstr>Gill Sans</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Abhimanyu Acharya</cp:lastModifiedBy>
  <cp:revision>437</cp:revision>
  <cp:lastPrinted>2015-10-13T08:50:12Z</cp:lastPrinted>
  <dcterms:created xsi:type="dcterms:W3CDTF">2007-05-22T11:40:12Z</dcterms:created>
  <dcterms:modified xsi:type="dcterms:W3CDTF">2017-06-30T15:14:13Z</dcterms:modified>
</cp:coreProperties>
</file>